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9" r:id="rId7"/>
    <p:sldId id="263" r:id="rId8"/>
    <p:sldId id="264" r:id="rId9"/>
    <p:sldId id="270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61963D-4B95-4D04-BB08-D2C1127D34B2}" v="33" dt="2021-12-15T14:13:36.529"/>
    <p1510:client id="{3D2C6714-EF1E-F6C4-34D2-485C48C976EE}" v="19" dt="2021-12-17T06:23:28.318"/>
    <p1510:client id="{41474274-EBB0-1832-C903-EB0B57024092}" v="650" dt="2021-12-17T07:48:38.800"/>
    <p1510:client id="{6892188E-FA6B-A503-0DF1-FE2FEFF5659D}" v="2" dt="2021-12-31T00:28:40.261"/>
    <p1510:client id="{7AFC1BD4-5AAF-3133-1DE7-80DC52CF8DD3}" v="43" dt="2021-12-17T06:22:36.424"/>
    <p1510:client id="{A6F5389D-D43F-02F7-CF15-24D22D725BD3}" v="57" dt="2021-12-17T08:18:36.426"/>
    <p1510:client id="{BBBA2F5B-2B07-F047-9FFB-F53FC38F8FB2}" v="79" dt="2021-12-16T01:12:31.247"/>
    <p1510:client id="{D84D7E45-4088-F366-157C-027EC07B2D42}" v="2" dt="2021-12-17T06:23:51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Bấm &amp; sửa kiểu phụ đề của Bản chính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750905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ề và Văn bản Dọ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748462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ề Dọc và Văn bả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00000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393129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934492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4348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53007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340131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857940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802612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Phụ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Bấm để sửa kiểu văn bản Bản cái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014527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Bấm để sửa kiểu văn bản Bản cái</a:t>
            </a:r>
          </a:p>
          <a:p>
            <a:pPr lvl="1"/>
            <a:r>
              <a:rPr lang="vi-VN"/>
              <a:t>Mức hai</a:t>
            </a:r>
          </a:p>
          <a:p>
            <a:pPr lvl="2"/>
            <a:r>
              <a:rPr lang="vi-VN"/>
              <a:t>Mức ba</a:t>
            </a:r>
          </a:p>
          <a:p>
            <a:pPr lvl="3"/>
            <a:r>
              <a:rPr lang="vi-VN"/>
              <a:t>Mức bốn</a:t>
            </a:r>
          </a:p>
          <a:p>
            <a:pPr lvl="4"/>
            <a:r>
              <a:rPr lang="vi-VN"/>
              <a:t>Mức năm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7236D-C680-4349-9A96-AEA01B6A4E8F}" type="datetimeFigureOut">
              <a:rPr lang="vi-VN" smtClean="0"/>
              <a:t>30/12/2021</a:t>
            </a:fld>
            <a:endParaRPr lang="vi-VN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5828D-F580-42DE-B77E-860980F07F3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642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>
                <a:latin typeface="Times New Roman"/>
                <a:cs typeface="Times New Roman"/>
              </a:rPr>
              <a:t>Thuyết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trình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nhập</a:t>
            </a:r>
            <a:r>
              <a:rPr lang="vi-VN">
                <a:latin typeface="Times New Roman"/>
                <a:cs typeface="Times New Roman"/>
              </a:rPr>
              <a:t> môn </a:t>
            </a:r>
            <a:r>
              <a:rPr lang="vi-VN" err="1">
                <a:latin typeface="Times New Roman"/>
                <a:cs typeface="Times New Roman"/>
              </a:rPr>
              <a:t>thị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giác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máy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tính</a:t>
            </a:r>
            <a:endParaRPr lang="vi-VN" err="1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524000" y="4739819"/>
            <a:ext cx="9144000" cy="1300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b="1">
                <a:latin typeface="Times New Roman"/>
                <a:cs typeface="Times New Roman"/>
              </a:rPr>
              <a:t>Danh </a:t>
            </a:r>
            <a:r>
              <a:rPr lang="vi-VN" b="1" err="1">
                <a:latin typeface="Times New Roman"/>
                <a:cs typeface="Times New Roman"/>
              </a:rPr>
              <a:t>sách</a:t>
            </a:r>
            <a:r>
              <a:rPr lang="vi-VN" b="1">
                <a:latin typeface="Times New Roman"/>
                <a:cs typeface="Times New Roman"/>
              </a:rPr>
              <a:t> </a:t>
            </a:r>
            <a:r>
              <a:rPr lang="vi-VN" b="1" err="1">
                <a:latin typeface="Times New Roman"/>
                <a:cs typeface="Times New Roman"/>
              </a:rPr>
              <a:t>nhóm</a:t>
            </a:r>
            <a:r>
              <a:rPr lang="vi-VN" b="1">
                <a:latin typeface="Times New Roman"/>
                <a:cs typeface="Times New Roman"/>
              </a:rPr>
              <a:t>:</a:t>
            </a:r>
          </a:p>
          <a:p>
            <a:pPr marL="285750" indent="-285750" algn="l">
              <a:buFont typeface="Arial"/>
              <a:buChar char="•"/>
            </a:pPr>
            <a:r>
              <a:rPr lang="vi-VN" sz="1800" err="1">
                <a:latin typeface="Arial"/>
                <a:cs typeface="Arial"/>
              </a:rPr>
              <a:t>Nguyễn</a:t>
            </a:r>
            <a:r>
              <a:rPr lang="vi-VN" sz="1800">
                <a:latin typeface="Arial"/>
                <a:cs typeface="Arial"/>
              </a:rPr>
              <a:t> </a:t>
            </a:r>
            <a:r>
              <a:rPr lang="vi-VN" sz="1800" err="1">
                <a:latin typeface="Arial"/>
                <a:cs typeface="Arial"/>
              </a:rPr>
              <a:t>Đỗ</a:t>
            </a:r>
            <a:r>
              <a:rPr lang="vi-VN" sz="1800">
                <a:latin typeface="Arial"/>
                <a:cs typeface="Arial"/>
              </a:rPr>
              <a:t> Quang – 20520720</a:t>
            </a:r>
            <a:endParaRPr lang="vi-VN" sz="1800">
              <a:latin typeface="Arial"/>
              <a:ea typeface="+mn-lt"/>
              <a:cs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vi-VN" sz="1800">
                <a:latin typeface="Arial"/>
                <a:cs typeface="Arial"/>
              </a:rPr>
              <a:t>Âu Thiên </a:t>
            </a:r>
            <a:r>
              <a:rPr lang="vi-VN" sz="1800" err="1">
                <a:latin typeface="Arial"/>
                <a:cs typeface="Arial"/>
              </a:rPr>
              <a:t>Phước</a:t>
            </a:r>
            <a:r>
              <a:rPr lang="vi-VN" sz="1800">
                <a:latin typeface="Arial"/>
                <a:cs typeface="Arial"/>
              </a:rPr>
              <a:t> - 19522050</a:t>
            </a:r>
            <a:endParaRPr lang="vi-VN" sz="180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0B05D2A-E6D2-499D-9BA9-BDC76160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1</a:t>
            </a:fld>
            <a:endParaRPr lang="vi-VN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0406BCA-9609-4A97-AA71-475AF3061697}"/>
              </a:ext>
            </a:extLst>
          </p:cNvPr>
          <p:cNvSpPr txBox="1"/>
          <p:nvPr/>
        </p:nvSpPr>
        <p:spPr>
          <a:xfrm>
            <a:off x="3736622" y="4000030"/>
            <a:ext cx="48222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2000" b="1" dirty="0" err="1">
                <a:latin typeface="Arial"/>
                <a:cs typeface="Arial"/>
              </a:rPr>
              <a:t>Object</a:t>
            </a:r>
            <a:r>
              <a:rPr lang="vi-VN" sz="2000" b="1" dirty="0">
                <a:latin typeface="Arial"/>
                <a:cs typeface="Arial"/>
              </a:rPr>
              <a:t> </a:t>
            </a:r>
            <a:r>
              <a:rPr lang="vi-VN" sz="2000" b="1" dirty="0" err="1">
                <a:latin typeface="Arial"/>
                <a:cs typeface="Arial"/>
              </a:rPr>
              <a:t>Removal</a:t>
            </a:r>
            <a:r>
              <a:rPr lang="vi-VN" sz="2000" b="1" dirty="0">
                <a:latin typeface="Arial"/>
                <a:cs typeface="Arial"/>
              </a:rPr>
              <a:t> </a:t>
            </a:r>
            <a:r>
              <a:rPr lang="vi-VN" sz="2000" b="1" dirty="0" err="1">
                <a:latin typeface="Arial"/>
                <a:cs typeface="Arial"/>
              </a:rPr>
              <a:t>Using</a:t>
            </a:r>
            <a:r>
              <a:rPr lang="vi-VN" sz="2000" b="1" dirty="0">
                <a:latin typeface="Arial"/>
                <a:cs typeface="Arial"/>
              </a:rPr>
              <a:t> </a:t>
            </a:r>
            <a:r>
              <a:rPr lang="vi-VN" sz="2000" b="1" dirty="0" err="1">
                <a:latin typeface="Arial"/>
                <a:cs typeface="Arial"/>
              </a:rPr>
              <a:t>seam-carving</a:t>
            </a:r>
            <a:endParaRPr lang="vi-VN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92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C36930D-40C2-449E-9649-E4306A5DB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1.6 </a:t>
            </a:r>
            <a:r>
              <a:rPr lang="vi-VN" err="1">
                <a:latin typeface="Times New Roman"/>
                <a:cs typeface="Times New Roman"/>
              </a:rPr>
              <a:t>Failed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Case</a:t>
            </a:r>
            <a:endParaRPr lang="vi-VN">
              <a:latin typeface="Times New Roman"/>
              <a:cs typeface="Times New Roman"/>
            </a:endParaRPr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A988C33F-4809-4C83-99F8-90AB4323B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6256" y="1924909"/>
            <a:ext cx="1752600" cy="4236276"/>
          </a:xfrm>
        </p:spPr>
      </p:pic>
      <p:pic>
        <p:nvPicPr>
          <p:cNvPr id="6" name="Hình ảnh 4" descr="Ảnh có chứa ngoài trời, bầu trời, núi, cỏ&#10;&#10;Mô tả được tự động tạo">
            <a:extLst>
              <a:ext uri="{FF2B5EF4-FFF2-40B4-BE49-F238E27FC236}">
                <a16:creationId xmlns:a16="http://schemas.microsoft.com/office/drawing/2014/main" id="{8E7838A2-F849-4121-914A-98B1C91E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23" y="1867378"/>
            <a:ext cx="5696005" cy="4351338"/>
          </a:xfrm>
          <a:prstGeom prst="rect">
            <a:avLst/>
          </a:prstGeom>
        </p:spPr>
      </p:pic>
      <p:pic>
        <p:nvPicPr>
          <p:cNvPr id="7" name="Hình ảnh 7" descr="Ảnh có chứa văn bản, ngoài trời, cây&#10;&#10;Mô tả được tự động tạo">
            <a:extLst>
              <a:ext uri="{FF2B5EF4-FFF2-40B4-BE49-F238E27FC236}">
                <a16:creationId xmlns:a16="http://schemas.microsoft.com/office/drawing/2014/main" id="{AF8175CD-270F-421A-A32D-0E741CEC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170" y="1868857"/>
            <a:ext cx="1960453" cy="4352011"/>
          </a:xfrm>
          <a:prstGeom prst="rect">
            <a:avLst/>
          </a:prstGeom>
        </p:spPr>
      </p:pic>
      <p:sp>
        <p:nvSpPr>
          <p:cNvPr id="8" name="Chỗ dành sẵn cho Số hiệu Bản chiếu 7">
            <a:extLst>
              <a:ext uri="{FF2B5EF4-FFF2-40B4-BE49-F238E27FC236}">
                <a16:creationId xmlns:a16="http://schemas.microsoft.com/office/drawing/2014/main" id="{FFAE3175-6D9C-4BBC-9BC9-153AB1FD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10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6560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1816EE3-2657-4AA9-A51E-6D089669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1.7 </a:t>
            </a:r>
            <a:r>
              <a:rPr lang="vi-VN" err="1">
                <a:latin typeface="Times New Roman"/>
                <a:cs typeface="Times New Roman"/>
              </a:rPr>
              <a:t>Improvement</a:t>
            </a:r>
            <a:r>
              <a:rPr lang="vi-VN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4" name="Hình ảnh 4" descr="Ảnh có chứa núi, ngoài trời, tòa nhà, lâu đài&#10;&#10;Mô tả được tự động tạo">
            <a:extLst>
              <a:ext uri="{FF2B5EF4-FFF2-40B4-BE49-F238E27FC236}">
                <a16:creationId xmlns:a16="http://schemas.microsoft.com/office/drawing/2014/main" id="{FBD04512-F63A-46E8-A3EB-4E61A65ED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016" y="1856940"/>
            <a:ext cx="6971337" cy="4633173"/>
          </a:xfrm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8320383E-CD86-4711-B1F0-2639975D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7330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87DFD61-1625-46C1-991A-4F307CAD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2.1 </a:t>
            </a:r>
            <a:r>
              <a:rPr lang="vi-VN" err="1">
                <a:latin typeface="Times New Roman"/>
                <a:cs typeface="Times New Roman"/>
              </a:rPr>
              <a:t>Quiz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Game</a:t>
            </a:r>
            <a:endParaRPr lang="vi-VN">
              <a:latin typeface="Times New Roman"/>
              <a:cs typeface="Times New Roman"/>
            </a:endParaRPr>
          </a:p>
        </p:txBody>
      </p:sp>
      <p:pic>
        <p:nvPicPr>
          <p:cNvPr id="5" name="Hình ảnh 5" descr="Ảnh có chứa văn bản, trong nhà, người, màn hình&#10;&#10;Mô tả được tự động tạo">
            <a:extLst>
              <a:ext uri="{FF2B5EF4-FFF2-40B4-BE49-F238E27FC236}">
                <a16:creationId xmlns:a16="http://schemas.microsoft.com/office/drawing/2014/main" id="{A216C3A9-D964-4D61-97EC-8CD825D3A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2766" y="1710803"/>
            <a:ext cx="7182688" cy="4351338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99430CE-C914-46B3-9635-2E19DBB8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12</a:t>
            </a:fld>
            <a:endParaRPr lang="vi-VN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14D502C0-384D-4918-99CB-DB088944A0FA}"/>
              </a:ext>
            </a:extLst>
          </p:cNvPr>
          <p:cNvSpPr txBox="1"/>
          <p:nvPr/>
        </p:nvSpPr>
        <p:spPr>
          <a:xfrm>
            <a:off x="768263" y="1937359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err="1">
                <a:latin typeface="Arial"/>
                <a:cs typeface="Arial"/>
              </a:rPr>
              <a:t>Using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cvzone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library</a:t>
            </a:r>
            <a:r>
              <a:rPr lang="vi-VN">
                <a:latin typeface="Arial"/>
                <a:cs typeface="Arial"/>
              </a:rPr>
              <a:t> to </a:t>
            </a:r>
            <a:r>
              <a:rPr lang="vi-VN" err="1">
                <a:latin typeface="Arial"/>
                <a:cs typeface="Arial"/>
              </a:rPr>
              <a:t>detect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hand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gestures</a:t>
            </a:r>
          </a:p>
        </p:txBody>
      </p:sp>
    </p:spTree>
    <p:extLst>
      <p:ext uri="{BB962C8B-B14F-4D97-AF65-F5344CB8AC3E}">
        <p14:creationId xmlns:p14="http://schemas.microsoft.com/office/powerpoint/2010/main" val="2845985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0B8320-4B2B-4907-A1FD-8B5CEAB7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2.2 </a:t>
            </a:r>
            <a:r>
              <a:rPr lang="vi-VN" err="1">
                <a:latin typeface="Times New Roman"/>
                <a:cs typeface="Times New Roman"/>
              </a:rPr>
              <a:t>Solution</a:t>
            </a:r>
          </a:p>
        </p:txBody>
      </p:sp>
      <p:pic>
        <p:nvPicPr>
          <p:cNvPr id="5" name="Hình ảnh 5" descr="Ảnh có chứa văn bản, trong nhà&#10;&#10;Mô tả được tự động tạo">
            <a:extLst>
              <a:ext uri="{FF2B5EF4-FFF2-40B4-BE49-F238E27FC236}">
                <a16:creationId xmlns:a16="http://schemas.microsoft.com/office/drawing/2014/main" id="{5F1A9E4D-3367-4AFC-998F-8037144EB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2338" y="1669348"/>
            <a:ext cx="7275173" cy="4351338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CB49E2B-EA68-43F9-B913-B2B894F9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13</a:t>
            </a:fld>
            <a:endParaRPr lang="vi-VN"/>
          </a:p>
        </p:txBody>
      </p:sp>
      <p:pic>
        <p:nvPicPr>
          <p:cNvPr id="7" name="Hình ảnh 7" descr="Ảnh có chứa văn bản, trong nhà, nhựa&#10;&#10;Mô tả được tự động tạo">
            <a:extLst>
              <a:ext uri="{FF2B5EF4-FFF2-40B4-BE49-F238E27FC236}">
                <a16:creationId xmlns:a16="http://schemas.microsoft.com/office/drawing/2014/main" id="{EDE05703-6A01-4A1D-8555-945EA65A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9" y="3845230"/>
            <a:ext cx="3265117" cy="2038089"/>
          </a:xfrm>
          <a:prstGeom prst="rect">
            <a:avLst/>
          </a:prstGeom>
        </p:spPr>
      </p:pic>
      <p:sp>
        <p:nvSpPr>
          <p:cNvPr id="8" name="Hộp Văn bản 1">
            <a:extLst>
              <a:ext uri="{FF2B5EF4-FFF2-40B4-BE49-F238E27FC236}">
                <a16:creationId xmlns:a16="http://schemas.microsoft.com/office/drawing/2014/main" id="{EEECB16C-2F68-4788-9753-5C424822F4C5}"/>
              </a:ext>
            </a:extLst>
          </p:cNvPr>
          <p:cNvSpPr txBox="1"/>
          <p:nvPr/>
        </p:nvSpPr>
        <p:spPr>
          <a:xfrm>
            <a:off x="799578" y="2093933"/>
            <a:ext cx="2743199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err="1">
                <a:latin typeface="Arial"/>
                <a:cs typeface="Arial"/>
              </a:rPr>
              <a:t>Using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distance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between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index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and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middle</a:t>
            </a:r>
            <a:r>
              <a:rPr lang="vi-VN">
                <a:latin typeface="Arial"/>
                <a:cs typeface="Arial"/>
              </a:rPr>
              <a:t> </a:t>
            </a:r>
            <a:r>
              <a:rPr lang="vi-VN" err="1">
                <a:latin typeface="Arial"/>
                <a:cs typeface="Arial"/>
              </a:rPr>
              <a:t>finger</a:t>
            </a:r>
            <a:r>
              <a:rPr lang="vi-VN">
                <a:latin typeface="Arial"/>
                <a:cs typeface="Arial"/>
              </a:rPr>
              <a:t> to </a:t>
            </a:r>
            <a:r>
              <a:rPr lang="vi-VN" err="1">
                <a:latin typeface="Arial"/>
                <a:cs typeface="Arial"/>
              </a:rPr>
              <a:t>make</a:t>
            </a:r>
            <a:r>
              <a:rPr lang="vi-VN">
                <a:latin typeface="Arial"/>
                <a:cs typeface="Arial"/>
              </a:rPr>
              <a:t> a </a:t>
            </a:r>
            <a:r>
              <a:rPr lang="vi-VN" err="1">
                <a:latin typeface="Arial"/>
                <a:cs typeface="Arial"/>
              </a:rPr>
              <a:t>choice</a:t>
            </a:r>
          </a:p>
        </p:txBody>
      </p:sp>
    </p:spTree>
    <p:extLst>
      <p:ext uri="{BB962C8B-B14F-4D97-AF65-F5344CB8AC3E}">
        <p14:creationId xmlns:p14="http://schemas.microsoft.com/office/powerpoint/2010/main" val="342852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55FFCA2-B18E-40D4-B522-16E012E5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1.1 </a:t>
            </a:r>
            <a:r>
              <a:rPr lang="vi-VN" err="1">
                <a:latin typeface="Times New Roman"/>
                <a:cs typeface="Times New Roman"/>
              </a:rPr>
              <a:t>Seam-carving</a:t>
            </a:r>
            <a:r>
              <a:rPr lang="vi-VN">
                <a:latin typeface="Times New Roman"/>
                <a:cs typeface="Times New Roman"/>
              </a:rPr>
              <a:t>:</a:t>
            </a: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65F4CCB-4CC7-4563-B5C4-369719267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17"/>
            <a:ext cx="10515600" cy="47014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Seam carving is an algorithm for content-aware image resizing</a:t>
            </a:r>
            <a:endParaRPr lang="en-US"/>
          </a:p>
          <a:p>
            <a:endParaRPr lang="vi-VN">
              <a:latin typeface="Arial"/>
              <a:cs typeface="Arial"/>
            </a:endParaRPr>
          </a:p>
        </p:txBody>
      </p:sp>
      <p:pic>
        <p:nvPicPr>
          <p:cNvPr id="4" name="Hình ảnh 4" descr="Ảnh có chứa cây, nước, bầu trời, ngoài trời&#10;&#10;Mô tả được tự động tạo">
            <a:extLst>
              <a:ext uri="{FF2B5EF4-FFF2-40B4-BE49-F238E27FC236}">
                <a16:creationId xmlns:a16="http://schemas.microsoft.com/office/drawing/2014/main" id="{A4F6AFB6-9F85-4843-B53F-6015E038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20" y="2021750"/>
            <a:ext cx="10194768" cy="4151769"/>
          </a:xfrm>
          <a:prstGeom prst="rect">
            <a:avLst/>
          </a:prstGeom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FDF0BAB6-63D0-41D2-BCC3-05F09185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104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5250FC-80E2-40E3-9135-063335EC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1.2 </a:t>
            </a:r>
            <a:r>
              <a:rPr lang="vi-VN" err="1">
                <a:latin typeface="Times New Roman"/>
                <a:cs typeface="Times New Roman"/>
              </a:rPr>
              <a:t>Gradient-magnitude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0181C77-66FE-438F-AEBE-9CE761280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latin typeface="Arial"/>
                <a:ea typeface="+mn-lt"/>
                <a:cs typeface="Arial"/>
              </a:rPr>
              <a:t>The </a:t>
            </a:r>
            <a:r>
              <a:rPr lang="vi-VN" err="1">
                <a:latin typeface="Arial"/>
                <a:ea typeface="+mn-lt"/>
                <a:cs typeface="Arial"/>
              </a:rPr>
              <a:t>energy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function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presented</a:t>
            </a:r>
            <a:r>
              <a:rPr lang="vi-VN">
                <a:latin typeface="Arial"/>
                <a:ea typeface="+mn-lt"/>
                <a:cs typeface="Arial"/>
              </a:rPr>
              <a:t> in the </a:t>
            </a:r>
            <a:r>
              <a:rPr lang="vi-VN" err="1">
                <a:latin typeface="Arial"/>
                <a:ea typeface="+mn-lt"/>
                <a:cs typeface="Arial"/>
              </a:rPr>
              <a:t>original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seam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carving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paper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is</a:t>
            </a:r>
            <a:r>
              <a:rPr lang="vi-VN">
                <a:latin typeface="Arial"/>
                <a:ea typeface="+mn-lt"/>
                <a:cs typeface="Arial"/>
              </a:rPr>
              <a:t> the </a:t>
            </a:r>
            <a:r>
              <a:rPr lang="vi-VN" err="1">
                <a:latin typeface="Arial"/>
                <a:ea typeface="+mn-lt"/>
                <a:cs typeface="Arial"/>
              </a:rPr>
              <a:t>simple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gradient</a:t>
            </a:r>
            <a:r>
              <a:rPr lang="vi-VN">
                <a:latin typeface="Arial"/>
                <a:ea typeface="+mn-lt"/>
                <a:cs typeface="Arial"/>
              </a:rPr>
              <a:t> </a:t>
            </a:r>
            <a:r>
              <a:rPr lang="vi-VN" err="1">
                <a:latin typeface="Arial"/>
                <a:ea typeface="+mn-lt"/>
                <a:cs typeface="Arial"/>
              </a:rPr>
              <a:t>magnitude</a:t>
            </a:r>
            <a:r>
              <a:rPr lang="vi-VN">
                <a:latin typeface="Arial"/>
                <a:ea typeface="+mn-lt"/>
                <a:cs typeface="Arial"/>
              </a:rPr>
              <a:t>:</a:t>
            </a:r>
            <a:endParaRPr lang="vi-VN">
              <a:latin typeface="Arial"/>
              <a:cs typeface="Arial"/>
            </a:endParaRPr>
          </a:p>
          <a:p>
            <a:endParaRPr lang="vi-VN">
              <a:latin typeface="Arial"/>
              <a:ea typeface="+mn-lt"/>
              <a:cs typeface="Arial"/>
            </a:endParaRPr>
          </a:p>
          <a:p>
            <a:endParaRPr lang="vi-VN">
              <a:latin typeface="Arial"/>
              <a:cs typeface="Arial"/>
            </a:endParaRPr>
          </a:p>
          <a:p>
            <a:endParaRPr lang="vi-VN">
              <a:latin typeface="Arial"/>
              <a:cs typeface="Arial"/>
            </a:endParaRPr>
          </a:p>
          <a:p>
            <a:endParaRPr lang="vi-VN">
              <a:latin typeface="Arial"/>
              <a:cs typeface="Arial"/>
            </a:endParaRPr>
          </a:p>
          <a:p>
            <a:endParaRPr lang="vi-VN">
              <a:latin typeface="Arial"/>
              <a:cs typeface="Arial"/>
            </a:endParaRPr>
          </a:p>
          <a:p>
            <a:endParaRPr lang="vi-VN">
              <a:latin typeface="Arial"/>
              <a:cs typeface="Arial"/>
            </a:endParaRPr>
          </a:p>
        </p:txBody>
      </p:sp>
      <p:pic>
        <p:nvPicPr>
          <p:cNvPr id="4" name="Hình ảnh 4" descr="Ảnh có chứa văn bản, đồng hồ, thiết bị đo&#10;&#10;Mô tả được tự động tạo">
            <a:extLst>
              <a:ext uri="{FF2B5EF4-FFF2-40B4-BE49-F238E27FC236}">
                <a16:creationId xmlns:a16="http://schemas.microsoft.com/office/drawing/2014/main" id="{7358B7B2-99E8-45F6-8C75-E81C02609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86" y="2679057"/>
            <a:ext cx="2743200" cy="1082351"/>
          </a:xfrm>
          <a:prstGeom prst="rect">
            <a:avLst/>
          </a:prstGeom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205AD6B-818A-4C85-B29E-90BA8246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3</a:t>
            </a:fld>
            <a:endParaRPr lang="vi-VN"/>
          </a:p>
        </p:txBody>
      </p:sp>
      <p:pic>
        <p:nvPicPr>
          <p:cNvPr id="7" name="Hình ảnh 4">
            <a:extLst>
              <a:ext uri="{FF2B5EF4-FFF2-40B4-BE49-F238E27FC236}">
                <a16:creationId xmlns:a16="http://schemas.microsoft.com/office/drawing/2014/main" id="{749E6E94-6F6B-4CA1-B29F-6D51F67DE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2" y="4215280"/>
            <a:ext cx="10248900" cy="2505205"/>
          </a:xfrm>
          <a:prstGeom prst="rect">
            <a:avLst/>
          </a:prstGeom>
        </p:spPr>
      </p:pic>
      <p:sp>
        <p:nvSpPr>
          <p:cNvPr id="8" name="Tiêu đề 1">
            <a:extLst>
              <a:ext uri="{FF2B5EF4-FFF2-40B4-BE49-F238E27FC236}">
                <a16:creationId xmlns:a16="http://schemas.microsoft.com/office/drawing/2014/main" id="{E827FA04-A3B7-44F4-BDE5-454B1F06C711}"/>
              </a:ext>
            </a:extLst>
          </p:cNvPr>
          <p:cNvSpPr>
            <a:spLocks noGrp="1"/>
          </p:cNvSpPr>
          <p:nvPr/>
        </p:nvSpPr>
        <p:spPr>
          <a:xfrm>
            <a:off x="618994" y="32147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2400" b="1" err="1">
                <a:latin typeface="Times New Roman"/>
                <a:cs typeface="Times New Roman"/>
              </a:rPr>
              <a:t>Convolution</a:t>
            </a:r>
            <a:r>
              <a:rPr lang="vi-VN" sz="2400" b="1">
                <a:latin typeface="Times New Roman"/>
                <a:cs typeface="Times New Roman"/>
              </a:rPr>
              <a:t> </a:t>
            </a:r>
            <a:r>
              <a:rPr lang="vi-VN" sz="2400" b="1" err="1">
                <a:latin typeface="Times New Roman"/>
                <a:cs typeface="Times New Roman"/>
              </a:rPr>
              <a:t>with</a:t>
            </a:r>
            <a:r>
              <a:rPr lang="vi-VN" sz="2400" b="1">
                <a:latin typeface="Times New Roman"/>
                <a:cs typeface="Times New Roman"/>
              </a:rPr>
              <a:t> </a:t>
            </a:r>
            <a:r>
              <a:rPr lang="vi-VN" sz="2400" b="1" err="1">
                <a:latin typeface="Times New Roman"/>
                <a:cs typeface="Times New Roman"/>
              </a:rPr>
              <a:t>kernel</a:t>
            </a:r>
            <a:endParaRPr lang="vi-VN" sz="2400" b="1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7724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8C3A6E8-8B67-4A4F-8728-87E8D31F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1.1 </a:t>
            </a:r>
            <a:r>
              <a:rPr lang="vi-VN" err="1">
                <a:latin typeface="Times New Roman"/>
                <a:cs typeface="Times New Roman"/>
              </a:rPr>
              <a:t>Gradiant-magnitude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AE96A79-8B6C-4FF0-A1AE-3517EFA2F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241" y="1491598"/>
            <a:ext cx="10515600" cy="1115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err="1">
                <a:latin typeface="Arial"/>
                <a:cs typeface="Arial"/>
              </a:rPr>
              <a:t>Below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we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see</a:t>
            </a:r>
            <a:r>
              <a:rPr lang="vi-VN">
                <a:latin typeface="Arial"/>
                <a:cs typeface="Arial"/>
              </a:rPr>
              <a:t> an </a:t>
            </a:r>
            <a:r>
              <a:rPr lang="vi-VN" err="1">
                <a:latin typeface="Arial"/>
                <a:cs typeface="Arial"/>
              </a:rPr>
              <a:t>image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and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its</a:t>
            </a:r>
            <a:r>
              <a:rPr lang="vi-VN">
                <a:latin typeface="Arial"/>
                <a:cs typeface="Arial"/>
              </a:rPr>
              <a:t> “</a:t>
            </a:r>
            <a:r>
              <a:rPr lang="vi-VN" err="1">
                <a:latin typeface="Arial"/>
                <a:cs typeface="Arial"/>
              </a:rPr>
              <a:t>energy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map</a:t>
            </a:r>
            <a:r>
              <a:rPr lang="vi-VN">
                <a:latin typeface="Arial"/>
                <a:cs typeface="Arial"/>
              </a:rPr>
              <a:t>”, </a:t>
            </a:r>
            <a:r>
              <a:rPr lang="vi-VN" err="1">
                <a:latin typeface="Arial"/>
                <a:cs typeface="Arial"/>
              </a:rPr>
              <a:t>which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is</a:t>
            </a:r>
            <a:r>
              <a:rPr lang="vi-VN">
                <a:latin typeface="Arial"/>
                <a:cs typeface="Arial"/>
              </a:rPr>
              <a:t> the </a:t>
            </a:r>
            <a:r>
              <a:rPr lang="vi-VN" err="1">
                <a:latin typeface="Arial"/>
                <a:cs typeface="Arial"/>
              </a:rPr>
              <a:t>gradient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magnitude</a:t>
            </a:r>
            <a:r>
              <a:rPr lang="vi-VN">
                <a:latin typeface="Arial"/>
                <a:cs typeface="Arial"/>
              </a:rPr>
              <a:t> - </a:t>
            </a:r>
            <a:r>
              <a:rPr lang="vi-VN" err="1">
                <a:latin typeface="Arial"/>
                <a:cs typeface="Arial"/>
              </a:rPr>
              <a:t>computed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with</a:t>
            </a:r>
            <a:r>
              <a:rPr lang="vi-VN">
                <a:latin typeface="Arial"/>
                <a:cs typeface="Arial"/>
              </a:rPr>
              <a:t> a </a:t>
            </a:r>
            <a:r>
              <a:rPr lang="vi-VN" err="1">
                <a:latin typeface="Arial"/>
                <a:cs typeface="Arial"/>
              </a:rPr>
              <a:t>simple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convolution</a:t>
            </a:r>
            <a:r>
              <a:rPr lang="vi-VN">
                <a:latin typeface="Arial"/>
                <a:cs typeface="Arial"/>
              </a:rPr>
              <a:t> </a:t>
            </a:r>
            <a:r>
              <a:rPr lang="vi-VN" err="1">
                <a:latin typeface="Arial"/>
                <a:cs typeface="Arial"/>
              </a:rPr>
              <a:t>operation</a:t>
            </a:r>
            <a:r>
              <a:rPr lang="vi-VN">
                <a:latin typeface="Arial"/>
                <a:cs typeface="Arial"/>
              </a:rPr>
              <a:t>.</a:t>
            </a:r>
          </a:p>
        </p:txBody>
      </p:sp>
      <p:pic>
        <p:nvPicPr>
          <p:cNvPr id="4" name="Hình ảnh 4" descr="Ảnh có chứa tòa nhà&#10;&#10;Mô tả được tự động tạo">
            <a:extLst>
              <a:ext uri="{FF2B5EF4-FFF2-40B4-BE49-F238E27FC236}">
                <a16:creationId xmlns:a16="http://schemas.microsoft.com/office/drawing/2014/main" id="{2473DC30-8031-457E-A872-DE4ACB33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46" y="2331457"/>
            <a:ext cx="11918515" cy="4522838"/>
          </a:xfrm>
          <a:prstGeom prst="rect">
            <a:avLst/>
          </a:prstGeom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3BB1B15B-89E4-41FA-BC80-11CCB724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8558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C311176-B7DD-47EE-BA81-B295973F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1.3 </a:t>
            </a:r>
            <a:r>
              <a:rPr lang="vi-VN" err="1">
                <a:latin typeface="Times New Roman"/>
                <a:cs typeface="Times New Roman"/>
              </a:rPr>
              <a:t>Dynamic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programming</a:t>
            </a:r>
            <a:endParaRPr lang="vi-VN">
              <a:latin typeface="Times New Roman"/>
              <a:cs typeface="Times New Roman"/>
            </a:endParaRPr>
          </a:p>
        </p:txBody>
      </p:sp>
      <p:pic>
        <p:nvPicPr>
          <p:cNvPr id="4" name="Hình ảnh 4" descr="Ảnh có chứa văn bản&#10;&#10;Mô tả được tự động tạo">
            <a:extLst>
              <a:ext uri="{FF2B5EF4-FFF2-40B4-BE49-F238E27FC236}">
                <a16:creationId xmlns:a16="http://schemas.microsoft.com/office/drawing/2014/main" id="{58700FFE-BD8B-4505-B5DB-37CE1609C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984" y="2736948"/>
            <a:ext cx="9534525" cy="1714500"/>
          </a:xfrm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CC55405E-592C-404E-9456-D81FD006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896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8BB6667-CC91-4C79-B51F-57CF071B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1.3 </a:t>
            </a:r>
            <a:r>
              <a:rPr lang="vi-VN" err="1">
                <a:latin typeface="Times New Roman"/>
                <a:cs typeface="Times New Roman"/>
              </a:rPr>
              <a:t>Algorithm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Direction</a:t>
            </a:r>
            <a:r>
              <a:rPr lang="vi-VN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554CEDE7-D72F-4809-B26B-54406C926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808" y="2414702"/>
            <a:ext cx="6852556" cy="2922813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17DE01E-EC83-4ED9-8607-9C281D3D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2162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7C317D6-BEF9-4218-97A4-C2005B97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1.4 </a:t>
            </a:r>
            <a:r>
              <a:rPr lang="vi-VN" err="1">
                <a:latin typeface="Times New Roman"/>
                <a:cs typeface="Times New Roman"/>
              </a:rPr>
              <a:t>Image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and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mask</a:t>
            </a:r>
            <a:endParaRPr lang="vi-VN">
              <a:latin typeface="Times New Roman"/>
              <a:cs typeface="Times New Roman"/>
            </a:endParaRPr>
          </a:p>
        </p:txBody>
      </p:sp>
      <p:pic>
        <p:nvPicPr>
          <p:cNvPr id="4" name="Hình ảnh 4" descr="Ảnh có chứa hình bóng&#10;&#10;Mô tả được tự động tạo">
            <a:extLst>
              <a:ext uri="{FF2B5EF4-FFF2-40B4-BE49-F238E27FC236}">
                <a16:creationId xmlns:a16="http://schemas.microsoft.com/office/drawing/2014/main" id="{BAC32542-96A2-492F-A68E-823AA2883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9103" y="1783872"/>
            <a:ext cx="5835932" cy="4351338"/>
          </a:xfrm>
        </p:spPr>
      </p:pic>
      <p:pic>
        <p:nvPicPr>
          <p:cNvPr id="5" name="Hình ảnh 5" descr="Ảnh có chứa bầu trời, ngoài trời, khoảng cách&#10;&#10;Mô tả được tự động tạo">
            <a:extLst>
              <a:ext uri="{FF2B5EF4-FFF2-40B4-BE49-F238E27FC236}">
                <a16:creationId xmlns:a16="http://schemas.microsoft.com/office/drawing/2014/main" id="{1F58164E-566F-4EC5-98B1-5E9D9321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0" y="1822407"/>
            <a:ext cx="5895582" cy="4194391"/>
          </a:xfrm>
          <a:prstGeom prst="rect">
            <a:avLst/>
          </a:prstGeom>
        </p:spPr>
      </p:pic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7158850-24CA-4F07-8195-4086D980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6190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102D399-9C3D-4C82-A810-DD22E4E1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1.4 </a:t>
            </a:r>
            <a:r>
              <a:rPr lang="vi-VN" err="1">
                <a:latin typeface="Times New Roman"/>
                <a:cs typeface="Times New Roman"/>
              </a:rPr>
              <a:t>Image</a:t>
            </a:r>
            <a:r>
              <a:rPr lang="vi-VN">
                <a:latin typeface="Times New Roman"/>
                <a:cs typeface="Times New Roman"/>
              </a:rPr>
              <a:t> </a:t>
            </a:r>
            <a:r>
              <a:rPr lang="vi-VN" err="1">
                <a:latin typeface="Times New Roman"/>
                <a:cs typeface="Times New Roman"/>
              </a:rPr>
              <a:t>and</a:t>
            </a:r>
            <a:r>
              <a:rPr lang="vi-VN">
                <a:latin typeface="Times New Roman"/>
                <a:cs typeface="Times New Roman"/>
              </a:rPr>
              <a:t> </a:t>
            </a:r>
            <a:r>
              <a:rPr lang="vi-VN" err="1">
                <a:latin typeface="Times New Roman"/>
                <a:cs typeface="Times New Roman"/>
              </a:rPr>
              <a:t>mask</a:t>
            </a:r>
          </a:p>
        </p:txBody>
      </p:sp>
      <p:pic>
        <p:nvPicPr>
          <p:cNvPr id="4" name="Hình ảnh 4" descr="Ảnh có chứa ngoài trời, bầu trời, núi, cỏ&#10;&#10;Mô tả được tự động tạo">
            <a:extLst>
              <a:ext uri="{FF2B5EF4-FFF2-40B4-BE49-F238E27FC236}">
                <a16:creationId xmlns:a16="http://schemas.microsoft.com/office/drawing/2014/main" id="{E2789E1D-6B33-40B2-8A40-1477146B8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17" y="1815187"/>
            <a:ext cx="5696005" cy="4351338"/>
          </a:xfrm>
        </p:spPr>
      </p:pic>
      <p:pic>
        <p:nvPicPr>
          <p:cNvPr id="5" name="Hình ảnh 5">
            <a:extLst>
              <a:ext uri="{FF2B5EF4-FFF2-40B4-BE49-F238E27FC236}">
                <a16:creationId xmlns:a16="http://schemas.microsoft.com/office/drawing/2014/main" id="{D850C55A-7CE6-47F5-B844-5DB405F5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893" y="1817258"/>
            <a:ext cx="5822515" cy="4350826"/>
          </a:xfrm>
          <a:prstGeom prst="rect">
            <a:avLst/>
          </a:prstGeom>
        </p:spPr>
      </p:pic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2ADCD72-DBA8-4113-ACE5-BE7D17E3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7756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9E539C7-4E59-4A85-9540-1D1311E43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Times New Roman"/>
                <a:cs typeface="Times New Roman"/>
              </a:rPr>
              <a:t>1.5 </a:t>
            </a:r>
            <a:r>
              <a:rPr lang="vi-VN" err="1">
                <a:latin typeface="Times New Roman"/>
                <a:cs typeface="Times New Roman"/>
              </a:rPr>
              <a:t>Successful</a:t>
            </a:r>
            <a:r>
              <a:rPr lang="vi-VN">
                <a:latin typeface="Times New Roman"/>
                <a:cs typeface="Times New Roman"/>
              </a:rPr>
              <a:t> </a:t>
            </a:r>
            <a:r>
              <a:rPr lang="vi-VN" err="1">
                <a:latin typeface="Times New Roman"/>
                <a:cs typeface="Times New Roman"/>
              </a:rPr>
              <a:t>case</a:t>
            </a:r>
            <a:endParaRPr lang="vi-VN">
              <a:latin typeface="Times New Roman"/>
              <a:cs typeface="Times New Roman"/>
            </a:endParaRPr>
          </a:p>
        </p:txBody>
      </p:sp>
      <p:pic>
        <p:nvPicPr>
          <p:cNvPr id="5" name="Hình ảnh 5" descr="Ảnh có chứa bầu trời, ngoài trời&#10;&#10;Mô tả được tự động tạo">
            <a:extLst>
              <a:ext uri="{FF2B5EF4-FFF2-40B4-BE49-F238E27FC236}">
                <a16:creationId xmlns:a16="http://schemas.microsoft.com/office/drawing/2014/main" id="{1BD13E2C-5034-40B5-B1E3-6DFEC7475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5215" y="1796647"/>
            <a:ext cx="5639322" cy="4179646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0816697-82FA-4BA5-B3E8-6B725AF4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5828D-F580-42DE-B77E-860980F07F32}" type="slidenum">
              <a:rPr lang="vi-VN" smtClean="0"/>
              <a:t>9</a:t>
            </a:fld>
            <a:endParaRPr lang="vi-VN"/>
          </a:p>
        </p:txBody>
      </p:sp>
      <p:pic>
        <p:nvPicPr>
          <p:cNvPr id="7" name="Hình ảnh 5" descr="Ảnh có chứa bầu trời, ngoài trời, khoảng cách&#10;&#10;Mô tả được tự động tạo">
            <a:extLst>
              <a:ext uri="{FF2B5EF4-FFF2-40B4-BE49-F238E27FC236}">
                <a16:creationId xmlns:a16="http://schemas.microsoft.com/office/drawing/2014/main" id="{32CBBC81-1166-435A-A78F-D6E52D7A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0" y="1759777"/>
            <a:ext cx="5895582" cy="41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80656"/>
      </p:ext>
    </p:extLst>
  </p:cSld>
  <p:clrMapOvr>
    <a:masterClrMapping/>
  </p:clrMapOvr>
</p:sld>
</file>

<file path=ppt/theme/theme1.xml><?xml version="1.0" encoding="utf-8"?>
<a:theme xmlns:a="http://schemas.openxmlformats.org/drawingml/2006/main" name="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ăn phòng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Màn hình rộng</PresentationFormat>
  <Slides>13</Slides>
  <Notes>0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14" baseType="lpstr">
      <vt:lpstr>Chủ đề của Office</vt:lpstr>
      <vt:lpstr>Thuyết trình nhập môn thị giác máy tính</vt:lpstr>
      <vt:lpstr>1.1 Seam-carving:</vt:lpstr>
      <vt:lpstr>1.2 Gradient-magnitude</vt:lpstr>
      <vt:lpstr>1.1 Gradiant-magnitude</vt:lpstr>
      <vt:lpstr>1.3 Dynamic programming</vt:lpstr>
      <vt:lpstr>1.3 Algorithm Direction:</vt:lpstr>
      <vt:lpstr>1.4 Image and mask</vt:lpstr>
      <vt:lpstr>1.4 Image and mask</vt:lpstr>
      <vt:lpstr>1.5 Successful case</vt:lpstr>
      <vt:lpstr>1.6 Failed Case</vt:lpstr>
      <vt:lpstr>1.7 Improvement:</vt:lpstr>
      <vt:lpstr>2.1 Quiz Game</vt:lpstr>
      <vt:lpstr>2.2 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/>
  <cp:revision>13</cp:revision>
  <dcterms:created xsi:type="dcterms:W3CDTF">2021-12-15T14:11:34Z</dcterms:created>
  <dcterms:modified xsi:type="dcterms:W3CDTF">2021-12-31T07:52:03Z</dcterms:modified>
</cp:coreProperties>
</file>